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9" r:id="rId2"/>
    <p:sldId id="371" r:id="rId3"/>
    <p:sldId id="370" r:id="rId4"/>
    <p:sldId id="261" r:id="rId5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3" orient="horz" pos="6219">
          <p15:clr>
            <a:srgbClr val="A4A3A4"/>
          </p15:clr>
        </p15:guide>
        <p15:guide id="17">
          <p15:clr>
            <a:srgbClr val="A4A3A4"/>
          </p15:clr>
        </p15:guide>
        <p15:guide id="19" pos="11059">
          <p15:clr>
            <a:srgbClr val="A4A3A4"/>
          </p15:clr>
        </p15:guide>
        <p15:guide id="21" pos="5531" userDrawn="1">
          <p15:clr>
            <a:srgbClr val="A4A3A4"/>
          </p15:clr>
        </p15:guide>
        <p15:guide id="22" orient="horz" pos="3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2D5D"/>
    <a:srgbClr val="0C367C"/>
    <a:srgbClr val="C0504D"/>
    <a:srgbClr val="FFFFFF"/>
    <a:srgbClr val="00B2C2"/>
    <a:srgbClr val="00708F"/>
    <a:srgbClr val="ACBFD5"/>
    <a:srgbClr val="E3E3E3"/>
    <a:srgbClr val="008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5" autoAdjust="0"/>
    <p:restoredTop sz="96405" autoAdjust="0"/>
  </p:normalViewPr>
  <p:slideViewPr>
    <p:cSldViewPr snapToGrid="0">
      <p:cViewPr varScale="1">
        <p:scale>
          <a:sx n="80" d="100"/>
          <a:sy n="80" d="100"/>
        </p:scale>
        <p:origin x="2154" y="102"/>
      </p:cViewPr>
      <p:guideLst>
        <p:guide orient="horz"/>
        <p:guide orient="horz" pos="6219"/>
        <p:guide/>
        <p:guide pos="11059"/>
        <p:guide pos="5531"/>
        <p:guide orient="horz" pos="3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1678765" y="1466927"/>
            <a:ext cx="6943082" cy="6942176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5542" tIns="175542" rIns="175542" bIns="175542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5184"/>
          </a:p>
        </p:txBody>
      </p:sp>
      <p:grpSp>
        <p:nvGrpSpPr>
          <p:cNvPr id="47" name="Shape 47"/>
          <p:cNvGrpSpPr/>
          <p:nvPr/>
        </p:nvGrpSpPr>
        <p:grpSpPr>
          <a:xfrm>
            <a:off x="-850182" y="647606"/>
            <a:ext cx="4464151" cy="4463568"/>
            <a:chOff x="-474900" y="321200"/>
            <a:chExt cx="2324700" cy="2324700"/>
          </a:xfrm>
        </p:grpSpPr>
        <p:sp>
          <p:nvSpPr>
            <p:cNvPr id="48" name="Shape 4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5184"/>
            </a:p>
          </p:txBody>
        </p:sp>
        <p:sp>
          <p:nvSpPr>
            <p:cNvPr id="49" name="Shape 4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5184"/>
            </a:p>
          </p:txBody>
        </p:sp>
        <p:sp>
          <p:nvSpPr>
            <p:cNvPr id="50" name="Shape 5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5184"/>
            </a:p>
          </p:txBody>
        </p:sp>
        <p:sp>
          <p:nvSpPr>
            <p:cNvPr id="51" name="Shape 51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5184"/>
            </a:p>
          </p:txBody>
        </p:sp>
      </p:grpSp>
      <p:sp>
        <p:nvSpPr>
          <p:cNvPr id="52" name="Shape 52"/>
          <p:cNvSpPr/>
          <p:nvPr/>
        </p:nvSpPr>
        <p:spPr>
          <a:xfrm>
            <a:off x="16430194" y="8787067"/>
            <a:ext cx="836488" cy="83637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75542" tIns="175542" rIns="175542" bIns="175542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5184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77967" y="2239032"/>
            <a:ext cx="10024608" cy="1311594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054014" y="3759577"/>
            <a:ext cx="8848800" cy="50274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877870" lvl="0" indent="-634017">
              <a:spcBef>
                <a:spcPts val="1152"/>
              </a:spcBef>
              <a:spcAft>
                <a:spcPts val="0"/>
              </a:spcAft>
              <a:buSzPts val="1600"/>
              <a:buChar char="￮"/>
              <a:defRPr/>
            </a:lvl1pPr>
            <a:lvl2pPr marL="1755739" lvl="1" indent="-634017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2633609" lvl="2" indent="-634017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3511479" lvl="3" indent="-634017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389349" lvl="4" indent="-63401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267218" lvl="5" indent="-634017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145088" lvl="6" indent="-634017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022958" lvl="7" indent="-63401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7900827" lvl="8" indent="-634017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6429954" y="8787067"/>
            <a:ext cx="836488" cy="8363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6" name="Shape 56"/>
          <p:cNvSpPr/>
          <p:nvPr/>
        </p:nvSpPr>
        <p:spPr>
          <a:xfrm>
            <a:off x="12045928" y="1834043"/>
            <a:ext cx="6208563" cy="6207752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75542" tIns="175542" rIns="175542" bIns="175542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5184"/>
          </a:p>
        </p:txBody>
      </p:sp>
    </p:spTree>
    <p:extLst>
      <p:ext uri="{BB962C8B-B14F-4D97-AF65-F5344CB8AC3E}">
        <p14:creationId xmlns:p14="http://schemas.microsoft.com/office/powerpoint/2010/main" val="343647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05669" y="1865436"/>
            <a:ext cx="6036022" cy="6309563"/>
          </a:xfrm>
          <a:custGeom>
            <a:avLst/>
            <a:gdLst>
              <a:gd name="connsiteX0" fmla="*/ 162485 w 4191000"/>
              <a:gd name="connsiteY0" fmla="*/ 0 h 4381500"/>
              <a:gd name="connsiteX1" fmla="*/ 4028515 w 4191000"/>
              <a:gd name="connsiteY1" fmla="*/ 0 h 4381500"/>
              <a:gd name="connsiteX2" fmla="*/ 4191000 w 4191000"/>
              <a:gd name="connsiteY2" fmla="*/ 162485 h 4381500"/>
              <a:gd name="connsiteX3" fmla="*/ 4191000 w 4191000"/>
              <a:gd name="connsiteY3" fmla="*/ 4219015 h 4381500"/>
              <a:gd name="connsiteX4" fmla="*/ 4028515 w 4191000"/>
              <a:gd name="connsiteY4" fmla="*/ 4381500 h 4381500"/>
              <a:gd name="connsiteX5" fmla="*/ 162485 w 4191000"/>
              <a:gd name="connsiteY5" fmla="*/ 4381500 h 4381500"/>
              <a:gd name="connsiteX6" fmla="*/ 0 w 4191000"/>
              <a:gd name="connsiteY6" fmla="*/ 4219015 h 4381500"/>
              <a:gd name="connsiteX7" fmla="*/ 0 w 4191000"/>
              <a:gd name="connsiteY7" fmla="*/ 162485 h 4381500"/>
              <a:gd name="connsiteX8" fmla="*/ 162485 w 41910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0" h="4381500">
                <a:moveTo>
                  <a:pt x="162485" y="0"/>
                </a:moveTo>
                <a:lnTo>
                  <a:pt x="4028515" y="0"/>
                </a:lnTo>
                <a:cubicBezTo>
                  <a:pt x="4118253" y="0"/>
                  <a:pt x="4191000" y="72747"/>
                  <a:pt x="4191000" y="162485"/>
                </a:cubicBezTo>
                <a:lnTo>
                  <a:pt x="4191000" y="4219015"/>
                </a:lnTo>
                <a:cubicBezTo>
                  <a:pt x="4191000" y="4308753"/>
                  <a:pt x="4118253" y="4381500"/>
                  <a:pt x="4028515" y="4381500"/>
                </a:cubicBezTo>
                <a:lnTo>
                  <a:pt x="162485" y="4381500"/>
                </a:lnTo>
                <a:cubicBezTo>
                  <a:pt x="72747" y="4381500"/>
                  <a:pt x="0" y="4308753"/>
                  <a:pt x="0" y="4219015"/>
                </a:cubicBezTo>
                <a:lnTo>
                  <a:pt x="0" y="162485"/>
                </a:lnTo>
                <a:cubicBezTo>
                  <a:pt x="0" y="72747"/>
                  <a:pt x="72747" y="0"/>
                  <a:pt x="162485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812800" dist="177800" dir="8100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2453283"/>
            <a:ext cx="14886541" cy="74225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74509" y="896141"/>
            <a:ext cx="7234781" cy="7422555"/>
          </a:xfrm>
          <a:custGeom>
            <a:avLst/>
            <a:gdLst>
              <a:gd name="connsiteX0" fmla="*/ 0 w 3904093"/>
              <a:gd name="connsiteY0" fmla="*/ 0 h 3294743"/>
              <a:gd name="connsiteX1" fmla="*/ 3904093 w 3904093"/>
              <a:gd name="connsiteY1" fmla="*/ 0 h 3294743"/>
              <a:gd name="connsiteX2" fmla="*/ 3904093 w 3904093"/>
              <a:gd name="connsiteY2" fmla="*/ 3294743 h 3294743"/>
              <a:gd name="connsiteX3" fmla="*/ 0 w 3904093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093" h="3294743">
                <a:moveTo>
                  <a:pt x="0" y="0"/>
                </a:moveTo>
                <a:lnTo>
                  <a:pt x="3904093" y="0"/>
                </a:lnTo>
                <a:lnTo>
                  <a:pt x="3904093" y="3294743"/>
                </a:lnTo>
                <a:lnTo>
                  <a:pt x="0" y="3294743"/>
                </a:lnTo>
                <a:close/>
              </a:path>
            </a:pathLst>
          </a:custGeom>
          <a:effectLst>
            <a:outerShdw blurRad="1270000" dist="952500" dir="81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8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7045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4" r:id="rId3"/>
    <p:sldLayoutId id="2147483667" r:id="rId4"/>
  </p:sldLayoutIdLst>
  <p:transition>
    <p:fade/>
  </p:transition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hyperlink" Target="https://cidades.ibge.gov.br/brasil/sp/ribeirao-preto/panora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4C777B-4A57-42C8-90B5-2A4FAA065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3" r="5575"/>
          <a:stretch/>
        </p:blipFill>
        <p:spPr>
          <a:xfrm flipH="1">
            <a:off x="-3" y="0"/>
            <a:ext cx="5534935" cy="9875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BC73C8-C378-49B9-8680-614BE0D20C9B}"/>
              </a:ext>
            </a:extLst>
          </p:cNvPr>
          <p:cNvSpPr/>
          <p:nvPr/>
        </p:nvSpPr>
        <p:spPr>
          <a:xfrm>
            <a:off x="0" y="1"/>
            <a:ext cx="5534933" cy="9875839"/>
          </a:xfrm>
          <a:prstGeom prst="rect">
            <a:avLst/>
          </a:prstGeom>
          <a:solidFill>
            <a:srgbClr val="17375E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678" tIns="65839" rIns="131678" bIns="658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88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B31B2E-3B43-41F1-B520-840C9B925D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0044"/>
          <a:stretch/>
        </p:blipFill>
        <p:spPr>
          <a:xfrm>
            <a:off x="523560" y="2122797"/>
            <a:ext cx="6319907" cy="5874573"/>
          </a:xfrm>
        </p:spPr>
      </p:pic>
      <p:sp>
        <p:nvSpPr>
          <p:cNvPr id="16389" name="Rectangle: Rounded Corners 16388">
            <a:extLst>
              <a:ext uri="{FF2B5EF4-FFF2-40B4-BE49-F238E27FC236}">
                <a16:creationId xmlns:a16="http://schemas.microsoft.com/office/drawing/2014/main" id="{E96B900F-DF4D-4800-971F-EB5E1D2BD66F}"/>
              </a:ext>
            </a:extLst>
          </p:cNvPr>
          <p:cNvSpPr/>
          <p:nvPr/>
        </p:nvSpPr>
        <p:spPr>
          <a:xfrm>
            <a:off x="7197135" y="2239379"/>
            <a:ext cx="9654544" cy="5201936"/>
          </a:xfrm>
          <a:prstGeom prst="roundRect">
            <a:avLst>
              <a:gd name="adj" fmla="val 14021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sp>
        <p:nvSpPr>
          <p:cNvPr id="16390" name="Oval 16389">
            <a:extLst>
              <a:ext uri="{FF2B5EF4-FFF2-40B4-BE49-F238E27FC236}">
                <a16:creationId xmlns:a16="http://schemas.microsoft.com/office/drawing/2014/main" id="{5155CC11-B864-4224-A4F7-96E1CB2EED94}"/>
              </a:ext>
            </a:extLst>
          </p:cNvPr>
          <p:cNvSpPr/>
          <p:nvPr/>
        </p:nvSpPr>
        <p:spPr>
          <a:xfrm>
            <a:off x="7074137" y="2122797"/>
            <a:ext cx="731602" cy="731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sp>
        <p:nvSpPr>
          <p:cNvPr id="16388" name="TextBox 16387">
            <a:extLst>
              <a:ext uri="{FF2B5EF4-FFF2-40B4-BE49-F238E27FC236}">
                <a16:creationId xmlns:a16="http://schemas.microsoft.com/office/drawing/2014/main" id="{0EA850DC-EB45-4253-B91A-6DA7C4E5D821}"/>
              </a:ext>
            </a:extLst>
          </p:cNvPr>
          <p:cNvSpPr txBox="1"/>
          <p:nvPr/>
        </p:nvSpPr>
        <p:spPr>
          <a:xfrm>
            <a:off x="7002959" y="1744544"/>
            <a:ext cx="873957" cy="2219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24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d-ID" sz="13824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BCF40-31AB-4AC7-AB4B-002EBEF6EA4A}"/>
              </a:ext>
            </a:extLst>
          </p:cNvPr>
          <p:cNvSpPr txBox="1"/>
          <p:nvPr/>
        </p:nvSpPr>
        <p:spPr>
          <a:xfrm>
            <a:off x="7074137" y="602215"/>
            <a:ext cx="8841735" cy="136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1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ESTUDO DE VIABILIDADE PARA CIDADE DE</a:t>
            </a:r>
            <a:endParaRPr lang="en-US" sz="5184" b="1" dirty="0">
              <a:solidFill>
                <a:schemeClr val="accent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7EA412-FCC1-4B45-AE73-97DC75ED35E6}"/>
              </a:ext>
            </a:extLst>
          </p:cNvPr>
          <p:cNvSpPr/>
          <p:nvPr/>
        </p:nvSpPr>
        <p:spPr>
          <a:xfrm>
            <a:off x="6363951" y="879759"/>
            <a:ext cx="536869" cy="767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ounded Rectangle 18">
            <a:extLst>
              <a:ext uri="{FF2B5EF4-FFF2-40B4-BE49-F238E27FC236}">
                <a16:creationId xmlns:a16="http://schemas.microsoft.com/office/drawing/2014/main" id="{D776A9E8-2E3B-497A-84A5-6476CBF1C346}"/>
              </a:ext>
            </a:extLst>
          </p:cNvPr>
          <p:cNvSpPr/>
          <p:nvPr/>
        </p:nvSpPr>
        <p:spPr>
          <a:xfrm>
            <a:off x="7655936" y="2737816"/>
            <a:ext cx="9841567" cy="5201936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6387" name="Rectangle 16386">
            <a:extLst>
              <a:ext uri="{FF2B5EF4-FFF2-40B4-BE49-F238E27FC236}">
                <a16:creationId xmlns:a16="http://schemas.microsoft.com/office/drawing/2014/main" id="{BB7DBD00-E714-4E8B-AB50-943D2B9B1DE0}"/>
              </a:ext>
            </a:extLst>
          </p:cNvPr>
          <p:cNvSpPr/>
          <p:nvPr/>
        </p:nvSpPr>
        <p:spPr>
          <a:xfrm>
            <a:off x="8163334" y="3112421"/>
            <a:ext cx="9011257" cy="428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ESTUDO DE VIABILIDADE PARA CIDADE: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ÍNDICE POPULACIONAL: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ÁREA POPULACIONAL DE ABRANGÊNCIA: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Nº CIDADES CIRCUNVIZINHAS: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RENDA PER CAPITA CIDADE: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RENDA PER CAPITA DO ESTADO: XXX</a:t>
            </a:r>
          </a:p>
          <a:p>
            <a:pPr marL="457200" indent="-4572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RENDA PER CAPITA DO BRASIL: XXX</a:t>
            </a:r>
            <a:endParaRPr lang="en-US" sz="2304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AF4DC8D-4237-427D-A6B5-D5B85C2E4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3" y="143300"/>
            <a:ext cx="1896288" cy="18962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02BBB0-FE0B-4E72-B5DD-2FEEF48FE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85" y="425650"/>
            <a:ext cx="1805506" cy="11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0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4C777B-4A57-42C8-90B5-2A4FAA065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0" r="28577"/>
          <a:stretch/>
        </p:blipFill>
        <p:spPr>
          <a:xfrm flipH="1">
            <a:off x="12024405" y="22777"/>
            <a:ext cx="5534933" cy="9830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BC73C8-C378-49B9-8680-614BE0D20C9B}"/>
              </a:ext>
            </a:extLst>
          </p:cNvPr>
          <p:cNvSpPr/>
          <p:nvPr/>
        </p:nvSpPr>
        <p:spPr>
          <a:xfrm>
            <a:off x="12024406" y="-6251"/>
            <a:ext cx="5534933" cy="9875839"/>
          </a:xfrm>
          <a:prstGeom prst="rect">
            <a:avLst/>
          </a:prstGeom>
          <a:solidFill>
            <a:srgbClr val="17375E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678" tIns="65839" rIns="131678" bIns="658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88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B31B2E-3B43-41F1-B520-840C9B925D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0044"/>
          <a:stretch/>
        </p:blipFill>
        <p:spPr>
          <a:xfrm>
            <a:off x="561569" y="2142969"/>
            <a:ext cx="7041949" cy="6460254"/>
          </a:xfrm>
        </p:spPr>
      </p:pic>
      <p:sp>
        <p:nvSpPr>
          <p:cNvPr id="16389" name="Rectangle: Rounded Corners 16388">
            <a:extLst>
              <a:ext uri="{FF2B5EF4-FFF2-40B4-BE49-F238E27FC236}">
                <a16:creationId xmlns:a16="http://schemas.microsoft.com/office/drawing/2014/main" id="{E96B900F-DF4D-4800-971F-EB5E1D2BD66F}"/>
              </a:ext>
            </a:extLst>
          </p:cNvPr>
          <p:cNvSpPr/>
          <p:nvPr/>
        </p:nvSpPr>
        <p:spPr>
          <a:xfrm>
            <a:off x="9093029" y="2236048"/>
            <a:ext cx="8296356" cy="5201936"/>
          </a:xfrm>
          <a:prstGeom prst="roundRect">
            <a:avLst>
              <a:gd name="adj" fmla="val 14021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sp>
        <p:nvSpPr>
          <p:cNvPr id="16390" name="Oval 16389">
            <a:extLst>
              <a:ext uri="{FF2B5EF4-FFF2-40B4-BE49-F238E27FC236}">
                <a16:creationId xmlns:a16="http://schemas.microsoft.com/office/drawing/2014/main" id="{5155CC11-B864-4224-A4F7-96E1CB2EED94}"/>
              </a:ext>
            </a:extLst>
          </p:cNvPr>
          <p:cNvSpPr/>
          <p:nvPr/>
        </p:nvSpPr>
        <p:spPr>
          <a:xfrm>
            <a:off x="16756558" y="2163953"/>
            <a:ext cx="731602" cy="731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sp>
        <p:nvSpPr>
          <p:cNvPr id="16388" name="TextBox 16387">
            <a:extLst>
              <a:ext uri="{FF2B5EF4-FFF2-40B4-BE49-F238E27FC236}">
                <a16:creationId xmlns:a16="http://schemas.microsoft.com/office/drawing/2014/main" id="{0EA850DC-EB45-4253-B91A-6DA7C4E5D821}"/>
              </a:ext>
            </a:extLst>
          </p:cNvPr>
          <p:cNvSpPr txBox="1"/>
          <p:nvPr/>
        </p:nvSpPr>
        <p:spPr>
          <a:xfrm>
            <a:off x="16685381" y="1738594"/>
            <a:ext cx="873957" cy="2219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24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d-ID" sz="13824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BCF40-31AB-4AC7-AB4B-002EBEF6EA4A}"/>
              </a:ext>
            </a:extLst>
          </p:cNvPr>
          <p:cNvSpPr txBox="1"/>
          <p:nvPr/>
        </p:nvSpPr>
        <p:spPr>
          <a:xfrm>
            <a:off x="3302985" y="663424"/>
            <a:ext cx="88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SOBRE A CIDADE</a:t>
            </a:r>
            <a:endParaRPr lang="en-US" sz="4000" b="1" dirty="0">
              <a:solidFill>
                <a:schemeClr val="accent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7EA412-FCC1-4B45-AE73-97DC75ED35E6}"/>
              </a:ext>
            </a:extLst>
          </p:cNvPr>
          <p:cNvSpPr/>
          <p:nvPr/>
        </p:nvSpPr>
        <p:spPr>
          <a:xfrm>
            <a:off x="2580688" y="879094"/>
            <a:ext cx="536869" cy="7671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ounded Rectangle 18">
            <a:extLst>
              <a:ext uri="{FF2B5EF4-FFF2-40B4-BE49-F238E27FC236}">
                <a16:creationId xmlns:a16="http://schemas.microsoft.com/office/drawing/2014/main" id="{D776A9E8-2E3B-497A-84A5-6476CBF1C346}"/>
              </a:ext>
            </a:extLst>
          </p:cNvPr>
          <p:cNvSpPr/>
          <p:nvPr/>
        </p:nvSpPr>
        <p:spPr>
          <a:xfrm>
            <a:off x="8763677" y="2540323"/>
            <a:ext cx="8296355" cy="6908477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6387" name="Rectangle 16386">
            <a:extLst>
              <a:ext uri="{FF2B5EF4-FFF2-40B4-BE49-F238E27FC236}">
                <a16:creationId xmlns:a16="http://schemas.microsoft.com/office/drawing/2014/main" id="{BB7DBD00-E714-4E8B-AB50-943D2B9B1DE0}"/>
              </a:ext>
            </a:extLst>
          </p:cNvPr>
          <p:cNvSpPr/>
          <p:nvPr/>
        </p:nvSpPr>
        <p:spPr>
          <a:xfrm>
            <a:off x="9398978" y="2882822"/>
            <a:ext cx="7598791" cy="688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RANKING COMPARATIVO DA CIDADE NO: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ESTADO: XXX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CONFEDERAÇÃO: XXX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endParaRPr lang="pt-BR" sz="2304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Nº DE EMPRESAS REG. NO MUNICÍPIO: XXX</a:t>
            </a:r>
          </a:p>
          <a:p>
            <a:pPr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lang="pt-BR" sz="2304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Nº DE HABITANTES POR SEXO (%):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MASCULINO: XXX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FEMININO: XXX</a:t>
            </a: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endParaRPr lang="pt-BR" sz="2304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304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</a:rPr>
              <a:t>ECONOMIA DA CIDADE: XXXXXXX,XXXXXXXX,XXXXXXXX</a:t>
            </a:r>
          </a:p>
          <a:p>
            <a:pPr>
              <a:lnSpc>
                <a:spcPct val="130000"/>
              </a:lnSpc>
              <a:spcAft>
                <a:spcPts val="576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lang="pt-BR" sz="2304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38A4B09-BC4A-4C5A-AE99-EA6213F37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3" y="143300"/>
            <a:ext cx="1896288" cy="189628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003A485-3D16-4784-B46F-DA1B45039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85" y="425650"/>
            <a:ext cx="1805506" cy="11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6E6E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CF86AAA-A191-4663-AF9F-D102712622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347" b="734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82787" y="2407906"/>
            <a:ext cx="14884594" cy="7422554"/>
          </a:xfrm>
          <a:prstGeom prst="rect">
            <a:avLst/>
          </a:prstGeom>
          <a:solidFill>
            <a:srgbClr val="002D5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5C1ADB-A9B4-4D67-9777-BB974B06B4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177" y="1311770"/>
            <a:ext cx="7234781" cy="5437390"/>
          </a:xfr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1838D0A-B29B-43AA-9943-7C5A34AEF0E8}"/>
              </a:ext>
            </a:extLst>
          </p:cNvPr>
          <p:cNvSpPr/>
          <p:nvPr/>
        </p:nvSpPr>
        <p:spPr>
          <a:xfrm>
            <a:off x="756188" y="3768855"/>
            <a:ext cx="962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64"/>
              </a:spcAft>
            </a:pPr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Nº DE MÉDICOS NA ÁREA OFTALMOLÓGICA: XXX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F197F-935A-4F99-9965-5FAFB289BD3D}"/>
              </a:ext>
            </a:extLst>
          </p:cNvPr>
          <p:cNvSpPr txBox="1"/>
          <p:nvPr/>
        </p:nvSpPr>
        <p:spPr>
          <a:xfrm>
            <a:off x="2574240" y="845695"/>
            <a:ext cx="8965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80000"/>
              </a:lnSpc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4800" b="1" dirty="0">
                <a:solidFill>
                  <a:srgbClr val="002D5D"/>
                </a:solidFill>
                <a:latin typeface="Century Gothic" panose="020B0502020202020204" pitchFamily="34" charset="0"/>
              </a:rPr>
              <a:t>DADOS ESPECÍFICOS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C4E5BC6-D52D-413B-9167-BCB7919E60CE}"/>
              </a:ext>
            </a:extLst>
          </p:cNvPr>
          <p:cNvSpPr/>
          <p:nvPr/>
        </p:nvSpPr>
        <p:spPr>
          <a:xfrm>
            <a:off x="1058779" y="646151"/>
            <a:ext cx="1515461" cy="90887"/>
          </a:xfrm>
          <a:prstGeom prst="roundRect">
            <a:avLst>
              <a:gd name="adj" fmla="val 50000"/>
            </a:avLst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888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52856" y="1065299"/>
            <a:ext cx="7233836" cy="5683424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  <a:alpha val="52000"/>
                </a:schemeClr>
              </a:gs>
              <a:gs pos="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EA153B3C-35F0-4135-8D06-A8B7D5906FF7}"/>
              </a:ext>
            </a:extLst>
          </p:cNvPr>
          <p:cNvSpPr/>
          <p:nvPr/>
        </p:nvSpPr>
        <p:spPr>
          <a:xfrm>
            <a:off x="1803420" y="873276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4FE841FA-D2D2-405C-BC15-7EB57E859DBE}"/>
              </a:ext>
            </a:extLst>
          </p:cNvPr>
          <p:cNvSpPr/>
          <p:nvPr/>
        </p:nvSpPr>
        <p:spPr>
          <a:xfrm>
            <a:off x="-78521" y="3724729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8BF30911-35AF-4FD9-94A1-9CFFF840A496}"/>
              </a:ext>
            </a:extLst>
          </p:cNvPr>
          <p:cNvSpPr/>
          <p:nvPr/>
        </p:nvSpPr>
        <p:spPr>
          <a:xfrm>
            <a:off x="-78521" y="4805074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A443411-D119-46CC-B101-6D75890AAEBA}"/>
              </a:ext>
            </a:extLst>
          </p:cNvPr>
          <p:cNvSpPr/>
          <p:nvPr/>
        </p:nvSpPr>
        <p:spPr>
          <a:xfrm>
            <a:off x="-78521" y="5901790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9A9AB751-A736-4A06-A2C3-7CBD894F51B4}"/>
              </a:ext>
            </a:extLst>
          </p:cNvPr>
          <p:cNvSpPr/>
          <p:nvPr/>
        </p:nvSpPr>
        <p:spPr>
          <a:xfrm>
            <a:off x="-78521" y="6982135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01AFDADB-28B2-4C7C-805F-1F6EDA342280}"/>
              </a:ext>
            </a:extLst>
          </p:cNvPr>
          <p:cNvSpPr/>
          <p:nvPr/>
        </p:nvSpPr>
        <p:spPr>
          <a:xfrm>
            <a:off x="-78521" y="8016984"/>
            <a:ext cx="834709" cy="587751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99D168E1-80E1-4895-B3B4-48B4AD269AD7}"/>
              </a:ext>
            </a:extLst>
          </p:cNvPr>
          <p:cNvSpPr/>
          <p:nvPr/>
        </p:nvSpPr>
        <p:spPr>
          <a:xfrm>
            <a:off x="756188" y="4827137"/>
            <a:ext cx="962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64"/>
              </a:spcAft>
            </a:pPr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Nº DE ESPECIALISTAS NA ÁREA OFTALMOLÓGICA: XXX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374E06E2-EE35-41B9-8718-7B6C35BFB83B}"/>
              </a:ext>
            </a:extLst>
          </p:cNvPr>
          <p:cNvSpPr/>
          <p:nvPr/>
        </p:nvSpPr>
        <p:spPr>
          <a:xfrm>
            <a:off x="756188" y="5901790"/>
            <a:ext cx="962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64"/>
              </a:spcAft>
            </a:pPr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Nº DE LOJAS DENTRO DO MESMO SEGMENTO: XXX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8A24EB6C-AF38-42B1-A939-C2F16183CE89}"/>
              </a:ext>
            </a:extLst>
          </p:cNvPr>
          <p:cNvSpPr/>
          <p:nvPr/>
        </p:nvSpPr>
        <p:spPr>
          <a:xfrm>
            <a:off x="756188" y="6960072"/>
            <a:ext cx="962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64"/>
              </a:spcAft>
            </a:pPr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Nº DE ESCOLAS PÚBLICAS: XXX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88240FAA-829F-4773-96B9-E0A6ABBFB38B}"/>
              </a:ext>
            </a:extLst>
          </p:cNvPr>
          <p:cNvSpPr/>
          <p:nvPr/>
        </p:nvSpPr>
        <p:spPr>
          <a:xfrm>
            <a:off x="756188" y="7972858"/>
            <a:ext cx="962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64"/>
              </a:spcAft>
            </a:pPr>
            <a:r>
              <a:rPr lang="pt-B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Nº DE ESCOLAS PARTICULARES: XXX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AB0301C-3D0B-4048-85B0-BE35667F0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" y="143300"/>
            <a:ext cx="1896288" cy="189628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419D58-CABF-466E-A8C3-1561773AB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993" y="245892"/>
            <a:ext cx="1515461" cy="9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A830D14A-1EF1-45BB-BE92-D706FF060AEA}"/>
              </a:ext>
            </a:extLst>
          </p:cNvPr>
          <p:cNvSpPr/>
          <p:nvPr/>
        </p:nvSpPr>
        <p:spPr>
          <a:xfrm>
            <a:off x="0" y="0"/>
            <a:ext cx="17559337" cy="9875838"/>
          </a:xfrm>
          <a:prstGeom prst="rect">
            <a:avLst/>
          </a:prstGeom>
          <a:solidFill>
            <a:srgbClr val="002D5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888"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7" r="890"/>
          <a:stretch/>
        </p:blipFill>
        <p:spPr>
          <a:xfrm>
            <a:off x="14437347" y="5094181"/>
            <a:ext cx="4099787" cy="403103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Shape 189"/>
          <p:cNvGrpSpPr/>
          <p:nvPr/>
        </p:nvGrpSpPr>
        <p:grpSpPr>
          <a:xfrm>
            <a:off x="13842261" y="7736733"/>
            <a:ext cx="1856635" cy="1856632"/>
            <a:chOff x="6680825" y="2549350"/>
            <a:chExt cx="1539600" cy="1539600"/>
          </a:xfrm>
        </p:grpSpPr>
        <p:sp>
          <p:nvSpPr>
            <p:cNvPr id="190" name="Shape 19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  <p:sp>
          <p:nvSpPr>
            <p:cNvPr id="191" name="Shape 19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  <p:sp>
          <p:nvSpPr>
            <p:cNvPr id="192" name="Shape 19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</p:grp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5937" y="7109701"/>
            <a:ext cx="9230102" cy="5027490"/>
          </a:xfrm>
          <a:prstGeom prst="rect">
            <a:avLst/>
          </a:prstGeom>
        </p:spPr>
        <p:txBody>
          <a:bodyPr spcFirstLastPara="1" wrap="square" lIns="175542" tIns="175542" rIns="175542" bIns="175542" anchor="t" anchorCtr="0">
            <a:noAutofit/>
          </a:bodyPr>
          <a:lstStyle/>
          <a:p>
            <a:pPr marL="243853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Nº DE ESTABELECIMENTOS NO MESMO SEGMENTO NA MESMA RUA</a:t>
            </a:r>
          </a:p>
          <a:p>
            <a:pPr marL="243853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N </a:t>
            </a:r>
            <a:r>
              <a:rPr lang="pt-BR" sz="3200" dirty="0" err="1">
                <a:solidFill>
                  <a:schemeClr val="bg1"/>
                </a:solidFill>
              </a:rPr>
              <a:t>ºDE</a:t>
            </a:r>
            <a:r>
              <a:rPr lang="pt-BR" sz="3200" dirty="0">
                <a:solidFill>
                  <a:schemeClr val="bg1"/>
                </a:solidFill>
              </a:rPr>
              <a:t> CONSULTÓRIOS OFTALMOLÓGICOS NA MESMA RUA:</a:t>
            </a:r>
            <a:endParaRPr sz="3200" dirty="0">
              <a:solidFill>
                <a:schemeClr val="bg1"/>
              </a:solidFill>
            </a:endParaRPr>
          </a:p>
        </p:txBody>
      </p:sp>
      <p:grpSp>
        <p:nvGrpSpPr>
          <p:cNvPr id="196" name="Shape 196"/>
          <p:cNvGrpSpPr/>
          <p:nvPr/>
        </p:nvGrpSpPr>
        <p:grpSpPr>
          <a:xfrm>
            <a:off x="14547570" y="8442041"/>
            <a:ext cx="445594" cy="445594"/>
            <a:chOff x="2594050" y="1631825"/>
            <a:chExt cx="439625" cy="439625"/>
          </a:xfrm>
        </p:grpSpPr>
        <p:sp>
          <p:nvSpPr>
            <p:cNvPr id="197" name="Shape 19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  <p:sp>
          <p:nvSpPr>
            <p:cNvPr id="198" name="Shape 19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  <p:sp>
          <p:nvSpPr>
            <p:cNvPr id="199" name="Shape 19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  <p:sp>
          <p:nvSpPr>
            <p:cNvPr id="200" name="Shape 20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5542" tIns="175542" rIns="175542" bIns="175542" anchor="ctr" anchorCtr="0">
              <a:noAutofit/>
            </a:bodyPr>
            <a:lstStyle/>
            <a:p>
              <a:endParaRPr sz="5184"/>
            </a:p>
          </p:txBody>
        </p:sp>
      </p:grp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243F9394-6CAE-4579-ABD8-3AD1E3D78BA4}"/>
              </a:ext>
            </a:extLst>
          </p:cNvPr>
          <p:cNvSpPr/>
          <p:nvPr/>
        </p:nvSpPr>
        <p:spPr>
          <a:xfrm>
            <a:off x="361823" y="7392849"/>
            <a:ext cx="834710" cy="992490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EB336AB1-4FAB-4A22-9B41-19A38F56A705}"/>
              </a:ext>
            </a:extLst>
          </p:cNvPr>
          <p:cNvSpPr/>
          <p:nvPr/>
        </p:nvSpPr>
        <p:spPr>
          <a:xfrm>
            <a:off x="361823" y="8593038"/>
            <a:ext cx="834710" cy="992490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B83CAD2B-D3E6-477E-9DE1-462E64975675}"/>
              </a:ext>
            </a:extLst>
          </p:cNvPr>
          <p:cNvSpPr/>
          <p:nvPr/>
        </p:nvSpPr>
        <p:spPr>
          <a:xfrm>
            <a:off x="-478971" y="143300"/>
            <a:ext cx="13684766" cy="1850469"/>
          </a:xfrm>
          <a:prstGeom prst="roundRect">
            <a:avLst>
              <a:gd name="adj" fmla="val 14281"/>
            </a:avLst>
          </a:prstGeom>
          <a:solidFill>
            <a:schemeClr val="bg1"/>
          </a:solidFill>
          <a:ln>
            <a:noFill/>
          </a:ln>
          <a:effectLst>
            <a:outerShdw blurRad="774700" algn="ctr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88"/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655080" y="487624"/>
            <a:ext cx="18175311" cy="1311594"/>
          </a:xfrm>
          <a:prstGeom prst="rect">
            <a:avLst/>
          </a:prstGeom>
        </p:spPr>
        <p:txBody>
          <a:bodyPr spcFirstLastPara="1" wrap="square" lIns="175542" tIns="175542" rIns="175542" bIns="175542" anchor="b" anchorCtr="0">
            <a:noAutofit/>
          </a:bodyPr>
          <a:lstStyle/>
          <a:p>
            <a:pPr algn="l"/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ENDEREÇO PROVÁVEL PARA INSTALAÇÃO</a:t>
            </a:r>
            <a:br>
              <a:rPr lang="pt-BR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DA FRANQUIA: XXX</a:t>
            </a:r>
            <a:endParaRPr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D7A9BC-91E4-433A-8E12-D86D2063D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0" y="2201468"/>
            <a:ext cx="8852255" cy="4983682"/>
          </a:xfrm>
          <a:prstGeom prst="round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E1F2C23-D36C-4D76-9E5F-B9A550744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" y="143300"/>
            <a:ext cx="1896288" cy="1896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F6B7671-ED17-4B62-A8C5-DE721FDDF36E}"/>
              </a:ext>
            </a:extLst>
          </p:cNvPr>
          <p:cNvSpPr/>
          <p:nvPr/>
        </p:nvSpPr>
        <p:spPr>
          <a:xfrm>
            <a:off x="11061976" y="9331612"/>
            <a:ext cx="119795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Pesquisa IBJE, para ver na integra clique </a:t>
            </a:r>
            <a:r>
              <a:rPr lang="pt-B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1B17CD-8DB4-40CF-9597-28A526250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993" y="245892"/>
            <a:ext cx="1515461" cy="982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165</Words>
  <Application>Microsoft Office PowerPoint</Application>
  <PresentationFormat>Personalizar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Courier New</vt:lpstr>
      <vt:lpstr>Helvetica</vt:lpstr>
      <vt:lpstr>Tema do Office</vt:lpstr>
      <vt:lpstr>Apresentação do PowerPoint</vt:lpstr>
      <vt:lpstr>Apresentação do PowerPoint</vt:lpstr>
      <vt:lpstr>Apresentação do PowerPoint</vt:lpstr>
      <vt:lpstr>ENDEREÇO PROVÁVEL PARA INSTALAÇÃO DA FRANQUIA: XXX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cp:keywords/>
  <dc:description>www.monkeybusiness.com.br_x000d_contato@monkeybusiness.com.br_x000d_(55 11) 2729.9615 / 2615.6096</dc:description>
  <cp:lastModifiedBy>RM Marketing</cp:lastModifiedBy>
  <cp:revision>285</cp:revision>
  <dcterms:created xsi:type="dcterms:W3CDTF">2011-08-24T22:15:08Z</dcterms:created>
  <dcterms:modified xsi:type="dcterms:W3CDTF">2018-08-15T18:23:52Z</dcterms:modified>
  <cp:category>Agência de Apresentações Profissionais</cp:category>
</cp:coreProperties>
</file>